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5" r:id="rId1"/>
  </p:sldMasterIdLst>
  <p:notesMasterIdLst>
    <p:notesMasterId r:id="rId19"/>
  </p:notesMasterIdLst>
  <p:sldIdLst>
    <p:sldId id="257" r:id="rId2"/>
    <p:sldId id="276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0" r:id="rId12"/>
    <p:sldId id="270" r:id="rId13"/>
    <p:sldId id="271" r:id="rId14"/>
    <p:sldId id="272" r:id="rId15"/>
    <p:sldId id="273" r:id="rId16"/>
    <p:sldId id="27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616208-7816-4906-B8D9-BB4DCEE8EC27}">
          <p14:sldIdLst>
            <p14:sldId id="257"/>
          </p14:sldIdLst>
        </p14:section>
        <p14:section name="Summary Section" id="{0ABD7570-9051-4B35-8C63-D907F0FD890E}">
          <p14:sldIdLst>
            <p14:sldId id="276"/>
          </p14:sldIdLst>
        </p14:section>
        <p14:section name="Definition " id="{04160499-7BB6-4906-B0D1-BB7334B7011A}">
          <p14:sldIdLst>
            <p14:sldId id="259"/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4" id="{ABB75DBB-FB59-47FD-A04D-9B2F83BBD590}">
          <p14:sldIdLst>
            <p14:sldId id="260"/>
            <p14:sldId id="270"/>
            <p14:sldId id="271"/>
            <p14:sldId id="272"/>
            <p14:sldId id="273"/>
            <p14:sldId id="275"/>
          </p14:sldIdLst>
        </p14:section>
        <p14:section name="End" id="{0152502E-BCA5-4614-995E-5464B9F0612C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7490E-DBA0-40E9-9520-A5EDAB46225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EB32C-EAD9-4184-BE46-137794F464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25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2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1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97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83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5360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39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72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145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794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79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5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7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46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01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37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51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1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63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E74423F-318B-49C5-A3FC-CB82E01BA2CA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AA908D-5D7D-4796-84B7-4E121F7C44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6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3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8.svg"/><Relationship Id="rId5" Type="http://schemas.openxmlformats.org/officeDocument/2006/relationships/image" Target="../media/image27.svg"/><Relationship Id="rId10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EF5B-77ED-4459-B03A-0E33D79E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C98-42A5-4977-BC6F-C73386160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2DEED-5103-4611-9872-19D2F406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8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7084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1447800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144780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466361" y="1604836"/>
            <a:ext cx="100668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 err="1"/>
              <a:t>Explanibility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5504943" y="1604836"/>
            <a:ext cx="118211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Execution Time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0.8049</a:t>
            </a:r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0.8054</a:t>
            </a:r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0.9274</a:t>
            </a:r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0.6380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7323205" y="1604836"/>
            <a:ext cx="179818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Practical to implement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063391" y="2327876"/>
            <a:ext cx="156004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Logistic Regression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650247" y="3050915"/>
            <a:ext cx="38632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KNN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1246581" y="3773955"/>
            <a:ext cx="119366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1651046" y="4496995"/>
            <a:ext cx="38472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SVM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956468" y="1604836"/>
            <a:ext cx="78425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Accuracy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9DDDCB-05EF-44BE-AC30-753F36EE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2363581"/>
            <a:ext cx="1216132" cy="174810"/>
            <a:chOff x="2391858" y="3859681"/>
            <a:chExt cx="955977" cy="13741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F64C25A-5410-479F-9B68-AB07FDC35F87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15F17AC-8134-40FB-AF7A-D42CCDED1834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ACA6C4B-875D-4441-BFC8-E86E04FA1989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9A9EDA6-88E7-422F-9C36-DF6F07A56813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05239ED-A0AD-4EA0-8BCD-C69A1024B6A6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FAB518-19DF-496F-BE81-B2B0361C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40" y="3081876"/>
            <a:ext cx="695473" cy="174810"/>
            <a:chOff x="2391858" y="3859681"/>
            <a:chExt cx="546697" cy="137415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6D87B05-1B70-419B-83DE-EB4EBCD5B606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AA9DC6F-A9B7-442C-9666-3AF30F41F791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2F4096E-81A3-4053-B039-3F9AB1E76092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587520-984D-43CC-8984-C88820444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5" y="3809452"/>
            <a:ext cx="435141" cy="174810"/>
            <a:chOff x="2391858" y="3859681"/>
            <a:chExt cx="342056" cy="137415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C745926-E917-4BC6-A9AC-938A2534099B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051B6DA-6A02-492E-96E6-CA265C2A3897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6CAE2A-85EE-43F2-BCF5-85B34C19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4532492"/>
            <a:ext cx="1216132" cy="174810"/>
            <a:chOff x="2391858" y="3859681"/>
            <a:chExt cx="955977" cy="13741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2CCD09E-F1CE-456F-92F7-FC66CEE99933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46147D-BACB-436E-A50A-36BAF6B530F3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18F2ECA-BAAD-4D46-BD17-60939A844C8B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74909C2-8369-4A26-ABFF-DF8758F54D75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E1C4203-E154-448F-A33C-A3D067EE445F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FD5BB1-0762-416A-97D5-33A727AC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91677" y="2363581"/>
            <a:ext cx="1216132" cy="2343721"/>
            <a:chOff x="4096109" y="3859681"/>
            <a:chExt cx="955977" cy="184235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CBF493-9CD5-4135-8D96-CBB1D980377E}"/>
                </a:ext>
              </a:extLst>
            </p:cNvPr>
            <p:cNvGrpSpPr/>
            <p:nvPr/>
          </p:nvGrpSpPr>
          <p:grpSpPr>
            <a:xfrm>
              <a:off x="4096109" y="3859681"/>
              <a:ext cx="955977" cy="137415"/>
              <a:chOff x="2391858" y="3859681"/>
              <a:chExt cx="955977" cy="13741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E0FA79F-42FF-417C-874A-2F7F5092F0C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398133-E3B4-46CE-849B-2D392C0988D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F6FC21-0A6B-4D52-AAA5-879B53AA1BD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0A76978-2DBF-4FB9-9517-93B2872F4E59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92ADC1A-577A-4F9D-99F9-233A3DB79FC1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C2F2CB-32DE-4A61-99C3-6F72452FDE29}"/>
                </a:ext>
              </a:extLst>
            </p:cNvPr>
            <p:cNvGrpSpPr/>
            <p:nvPr/>
          </p:nvGrpSpPr>
          <p:grpSpPr>
            <a:xfrm>
              <a:off x="4096109" y="4424318"/>
              <a:ext cx="751338" cy="137415"/>
              <a:chOff x="2391858" y="3859681"/>
              <a:chExt cx="751338" cy="137415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E61A4F4-2123-440E-B167-4B6F59FDC7D4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A318C-4808-415D-8D21-1029EDBE596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27890A3-50B0-4B1A-8C2D-8BC8ABA0829A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28D782F-6DA2-48B8-A9A6-10067EE0EDD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9B90EE-9C71-4860-AD40-0A2EBA42BD21}"/>
                </a:ext>
              </a:extLst>
            </p:cNvPr>
            <p:cNvGrpSpPr/>
            <p:nvPr/>
          </p:nvGrpSpPr>
          <p:grpSpPr>
            <a:xfrm>
              <a:off x="4096109" y="4996251"/>
              <a:ext cx="751338" cy="137415"/>
              <a:chOff x="2391858" y="3859681"/>
              <a:chExt cx="751338" cy="13741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B3A3932-03B2-48D1-B208-3E2AF026340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DECD5D4-22D4-405B-90E8-2492D6B0AD4D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B06D7D8-9332-4686-8B8E-F77F39C83F29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1CF87CC-15B4-4A08-9CBC-6C221ED84554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2794A44-DBBF-46BE-B323-A1122779D187}"/>
                </a:ext>
              </a:extLst>
            </p:cNvPr>
            <p:cNvGrpSpPr/>
            <p:nvPr/>
          </p:nvGrpSpPr>
          <p:grpSpPr>
            <a:xfrm>
              <a:off x="4096109" y="5564618"/>
              <a:ext cx="342056" cy="137415"/>
              <a:chOff x="2391858" y="3859681"/>
              <a:chExt cx="342056" cy="13741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A55A4E1-9A04-4D57-B909-DAA306EAED12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C38D35F-6150-4D83-9A89-6971501AE9A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E5ADFCD-7F99-4EA3-A753-F4387AD5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21713" y="2363581"/>
            <a:ext cx="1216132" cy="2343721"/>
            <a:chOff x="5808224" y="3859681"/>
            <a:chExt cx="955977" cy="18423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BAA5B7B-1FB8-41C2-9E9E-5A32BB490B3E}"/>
                </a:ext>
              </a:extLst>
            </p:cNvPr>
            <p:cNvGrpSpPr/>
            <p:nvPr/>
          </p:nvGrpSpPr>
          <p:grpSpPr>
            <a:xfrm>
              <a:off x="5808224" y="3859681"/>
              <a:ext cx="955977" cy="137415"/>
              <a:chOff x="2391858" y="3859681"/>
              <a:chExt cx="955977" cy="13741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3288AB8-273C-457A-B714-85432FE0BB8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EDE8AD7-7867-4BDA-897C-61909A39A52F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9D8ECD-8777-4384-9A56-4CF4DF13B751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B3B7BFE-1BFA-4C65-9344-F89249241361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4C1DBB0-C9DF-4557-B89C-77B912DCB6EC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68D8D85-2445-4FA2-8D26-0A22A70A26B4}"/>
                </a:ext>
              </a:extLst>
            </p:cNvPr>
            <p:cNvGrpSpPr/>
            <p:nvPr/>
          </p:nvGrpSpPr>
          <p:grpSpPr>
            <a:xfrm>
              <a:off x="5808224" y="4424318"/>
              <a:ext cx="751338" cy="137415"/>
              <a:chOff x="2391858" y="3859681"/>
              <a:chExt cx="751338" cy="1374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5F2449C-27B8-49B9-8E9C-ECF74FDAB0BC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C81C01C-A947-411E-BBA4-600F6290CCBA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106DA0B-491A-4D51-BABF-130E696B5D4B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33A15A0-50FD-4D3F-8EAA-545D7C3F718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EF228EB-8D9D-4C92-BF09-82B961805C75}"/>
                </a:ext>
              </a:extLst>
            </p:cNvPr>
            <p:cNvGrpSpPr/>
            <p:nvPr/>
          </p:nvGrpSpPr>
          <p:grpSpPr>
            <a:xfrm>
              <a:off x="5808224" y="4996251"/>
              <a:ext cx="546697" cy="137415"/>
              <a:chOff x="2391858" y="3859681"/>
              <a:chExt cx="546697" cy="13741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7780A7F-AC23-4CE8-9328-0970B543AF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37C3F8D-CC78-4E3F-BCC3-79B929365617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FF06C62-B722-4035-BF6C-A75F2E952DE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D0107C-F4EA-4901-8C0B-983DFF414770}"/>
                </a:ext>
              </a:extLst>
            </p:cNvPr>
            <p:cNvGrpSpPr/>
            <p:nvPr/>
          </p:nvGrpSpPr>
          <p:grpSpPr>
            <a:xfrm>
              <a:off x="5808224" y="5564618"/>
              <a:ext cx="955977" cy="137415"/>
              <a:chOff x="2391858" y="3859681"/>
              <a:chExt cx="955977" cy="13741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F713837-D0B7-491A-B821-129141DC27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2F4EF-4F2C-4006-A37C-92FE699FDB34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89FA8E5-0EF1-4C25-A0D4-AE6A2E65F6F0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3E585D1-A111-440D-BB9E-026F87532AB7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A6409FF-0F2F-4A67-A8D7-B5DAFAF24152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62D1AA98-F26C-4458-9EFA-40966B78D337}"/>
              </a:ext>
            </a:extLst>
          </p:cNvPr>
          <p:cNvSpPr/>
          <p:nvPr/>
        </p:nvSpPr>
        <p:spPr>
          <a:xfrm>
            <a:off x="4142631" y="3081876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FB6509F-5280-4C95-9ACD-2D748B949315}"/>
              </a:ext>
            </a:extLst>
          </p:cNvPr>
          <p:cNvSpPr/>
          <p:nvPr/>
        </p:nvSpPr>
        <p:spPr>
          <a:xfrm>
            <a:off x="8666639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417648B-79E6-442D-A486-347DBFC19BA3}"/>
              </a:ext>
            </a:extLst>
          </p:cNvPr>
          <p:cNvSpPr/>
          <p:nvPr/>
        </p:nvSpPr>
        <p:spPr>
          <a:xfrm>
            <a:off x="6532325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90C19F1-6754-48E3-B1AF-56B973A4BDD7}"/>
              </a:ext>
            </a:extLst>
          </p:cNvPr>
          <p:cNvSpPr/>
          <p:nvPr/>
        </p:nvSpPr>
        <p:spPr>
          <a:xfrm>
            <a:off x="4401574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EAC882E-BFAE-425E-878E-81A314175BD0}"/>
              </a:ext>
            </a:extLst>
          </p:cNvPr>
          <p:cNvSpPr/>
          <p:nvPr/>
        </p:nvSpPr>
        <p:spPr>
          <a:xfrm>
            <a:off x="3887690" y="3809452"/>
            <a:ext cx="174811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3E6183E-386A-484E-BE52-F39D1A64D9AF}"/>
              </a:ext>
            </a:extLst>
          </p:cNvPr>
          <p:cNvSpPr/>
          <p:nvPr/>
        </p:nvSpPr>
        <p:spPr>
          <a:xfrm>
            <a:off x="4149470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92232EC-38F6-4D04-A967-30508F0CF1C3}"/>
              </a:ext>
            </a:extLst>
          </p:cNvPr>
          <p:cNvSpPr/>
          <p:nvPr/>
        </p:nvSpPr>
        <p:spPr>
          <a:xfrm>
            <a:off x="4415091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19F197F-344C-4582-818E-5BB60F47D5C8}"/>
              </a:ext>
            </a:extLst>
          </p:cNvPr>
          <p:cNvSpPr/>
          <p:nvPr/>
        </p:nvSpPr>
        <p:spPr>
          <a:xfrm>
            <a:off x="6534146" y="3810778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BF16232D-B9C7-411F-9C68-B24242767B24}"/>
              </a:ext>
            </a:extLst>
          </p:cNvPr>
          <p:cNvSpPr/>
          <p:nvPr/>
        </p:nvSpPr>
        <p:spPr>
          <a:xfrm>
            <a:off x="8393443" y="3809452"/>
            <a:ext cx="174811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EFE5637-1A18-4B53-8F55-D6E0969904F7}"/>
              </a:ext>
            </a:extLst>
          </p:cNvPr>
          <p:cNvSpPr/>
          <p:nvPr/>
        </p:nvSpPr>
        <p:spPr>
          <a:xfrm>
            <a:off x="8659064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329BF29-3FF7-4D1E-8EED-A546B40A51D5}"/>
              </a:ext>
            </a:extLst>
          </p:cNvPr>
          <p:cNvSpPr/>
          <p:nvPr/>
        </p:nvSpPr>
        <p:spPr>
          <a:xfrm>
            <a:off x="6016265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8C1F19A-4097-4433-8EFB-175D2BE9E7ED}"/>
              </a:ext>
            </a:extLst>
          </p:cNvPr>
          <p:cNvSpPr/>
          <p:nvPr/>
        </p:nvSpPr>
        <p:spPr>
          <a:xfrm>
            <a:off x="6280522" y="454634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E197778-5673-4ED9-8711-E4300E34C3EF}"/>
              </a:ext>
            </a:extLst>
          </p:cNvPr>
          <p:cNvSpPr/>
          <p:nvPr/>
        </p:nvSpPr>
        <p:spPr>
          <a:xfrm>
            <a:off x="6540851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B317-5118-49CC-87F4-85518F26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87010"/>
          </a:xfrm>
        </p:spPr>
        <p:txBody>
          <a:bodyPr/>
          <a:lstStyle/>
          <a:p>
            <a:r>
              <a:rPr lang="en-US" dirty="0"/>
              <a:t>Definition </a:t>
            </a:r>
            <a:endParaRPr lang="en-IN" dirty="0"/>
          </a:p>
        </p:txBody>
      </p:sp>
      <p:pic>
        <p:nvPicPr>
          <p:cNvPr id="12" name="Graphic 11" descr="Building">
            <a:extLst>
              <a:ext uri="{FF2B5EF4-FFF2-40B4-BE49-F238E27FC236}">
                <a16:creationId xmlns:a16="http://schemas.microsoft.com/office/drawing/2014/main" id="{90508020-2A47-4E7E-8EF1-F37121F1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454" y="2795154"/>
            <a:ext cx="1267691" cy="1267691"/>
          </a:xfrm>
          <a:prstGeom prst="rect">
            <a:avLst/>
          </a:prstGeom>
        </p:spPr>
      </p:pic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ADFF22F6-877C-4665-9310-484B6BE274B2}"/>
              </a:ext>
            </a:extLst>
          </p:cNvPr>
          <p:cNvSpPr/>
          <p:nvPr/>
        </p:nvSpPr>
        <p:spPr>
          <a:xfrm>
            <a:off x="1209965" y="1893455"/>
            <a:ext cx="1189180" cy="887010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Company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ABC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9ACCD7-7539-45F0-89B1-C2C2F5ED0D30}"/>
              </a:ext>
            </a:extLst>
          </p:cNvPr>
          <p:cNvSpPr/>
          <p:nvPr/>
        </p:nvSpPr>
        <p:spPr>
          <a:xfrm>
            <a:off x="2207491" y="3429000"/>
            <a:ext cx="1016000" cy="191655"/>
          </a:xfrm>
          <a:prstGeom prst="rightArrow">
            <a:avLst>
              <a:gd name="adj1" fmla="val 44406"/>
              <a:gd name="adj2" fmla="val 5279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EEC25223-A053-44D6-BE40-87E61B4B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491" y="3067627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251139-53AD-4958-A1BC-57179DA8F72C}"/>
              </a:ext>
            </a:extLst>
          </p:cNvPr>
          <p:cNvGrpSpPr/>
          <p:nvPr/>
        </p:nvGrpSpPr>
        <p:grpSpPr>
          <a:xfrm>
            <a:off x="3046845" y="3982027"/>
            <a:ext cx="1267691" cy="1528585"/>
            <a:chOff x="3072615" y="3982026"/>
            <a:chExt cx="1267690" cy="996373"/>
          </a:xfrm>
        </p:grpSpPr>
        <p:sp>
          <p:nvSpPr>
            <p:cNvPr id="17" name="Flowchart: Off-page Connector 16">
              <a:extLst>
                <a:ext uri="{FF2B5EF4-FFF2-40B4-BE49-F238E27FC236}">
                  <a16:creationId xmlns:a16="http://schemas.microsoft.com/office/drawing/2014/main" id="{72B4D15A-A8F1-4BBF-9F9B-03D85AC0ECBE}"/>
                </a:ext>
              </a:extLst>
            </p:cNvPr>
            <p:cNvSpPr/>
            <p:nvPr/>
          </p:nvSpPr>
          <p:spPr>
            <a:xfrm rot="10800000">
              <a:off x="3072615" y="3982026"/>
              <a:ext cx="1267690" cy="996373"/>
            </a:xfrm>
            <a:prstGeom prst="flowChartOffpageConnector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4F071D-4B7E-4DB8-9EB3-920D50D49F16}"/>
                </a:ext>
              </a:extLst>
            </p:cNvPr>
            <p:cNvSpPr txBox="1"/>
            <p:nvPr/>
          </p:nvSpPr>
          <p:spPr>
            <a:xfrm>
              <a:off x="3204233" y="4132430"/>
              <a:ext cx="1136072" cy="7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Customer  Purchase </a:t>
              </a:r>
            </a:p>
            <a:p>
              <a:r>
                <a:rPr lang="en-US" dirty="0"/>
                <a:t>Behavior data</a:t>
              </a:r>
              <a:endParaRPr lang="en-IN" dirty="0"/>
            </a:p>
          </p:txBody>
        </p:sp>
      </p:grpSp>
      <p:pic>
        <p:nvPicPr>
          <p:cNvPr id="21" name="Graphic 20" descr="Flip calendar">
            <a:extLst>
              <a:ext uri="{FF2B5EF4-FFF2-40B4-BE49-F238E27FC236}">
                <a16:creationId xmlns:a16="http://schemas.microsoft.com/office/drawing/2014/main" id="{4376324D-558A-47B1-A500-D088B4D58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891" y="3067627"/>
            <a:ext cx="914400" cy="914400"/>
          </a:xfrm>
          <a:prstGeom prst="rect">
            <a:avLst/>
          </a:prstGeom>
        </p:spPr>
      </p:pic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539B91FC-69C8-4F8E-BBC8-12F569B992ED}"/>
              </a:ext>
            </a:extLst>
          </p:cNvPr>
          <p:cNvSpPr/>
          <p:nvPr/>
        </p:nvSpPr>
        <p:spPr>
          <a:xfrm>
            <a:off x="4000501" y="2000943"/>
            <a:ext cx="1189180" cy="887010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Last Month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381E2E-A6B7-4577-BDBC-4C2DB0FC3F21}"/>
              </a:ext>
            </a:extLst>
          </p:cNvPr>
          <p:cNvSpPr/>
          <p:nvPr/>
        </p:nvSpPr>
        <p:spPr>
          <a:xfrm>
            <a:off x="5962073" y="3230418"/>
            <a:ext cx="1491672" cy="397163"/>
          </a:xfrm>
          <a:prstGeom prst="rightArrow">
            <a:avLst>
              <a:gd name="adj1" fmla="val 44406"/>
              <a:gd name="adj2" fmla="val 5279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aroler in Blue Jacket">
                <a:extLst>
                  <a:ext uri="{FF2B5EF4-FFF2-40B4-BE49-F238E27FC236}">
                    <a16:creationId xmlns:a16="http://schemas.microsoft.com/office/drawing/2014/main" id="{94E68E2C-87CF-4946-AAD3-7478760C7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6947905"/>
                  </p:ext>
                </p:extLst>
              </p:nvPr>
            </p:nvGraphicFramePr>
            <p:xfrm>
              <a:off x="8001004" y="2466250"/>
              <a:ext cx="725046" cy="17465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25046" cy="1746519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418563" ay="-41536" az="-509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06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aroler in Blue Jacket">
                <a:extLst>
                  <a:ext uri="{FF2B5EF4-FFF2-40B4-BE49-F238E27FC236}">
                    <a16:creationId xmlns:a16="http://schemas.microsoft.com/office/drawing/2014/main" id="{94E68E2C-87CF-4946-AAD3-7478760C7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1004" y="2466250"/>
                <a:ext cx="725046" cy="1746519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phic 25" descr="Shopping cart">
            <a:extLst>
              <a:ext uri="{FF2B5EF4-FFF2-40B4-BE49-F238E27FC236}">
                <a16:creationId xmlns:a16="http://schemas.microsoft.com/office/drawing/2014/main" id="{250487B1-F619-402D-B8A7-09B4890D4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150" y="3354914"/>
            <a:ext cx="914400" cy="914400"/>
          </a:xfrm>
          <a:prstGeom prst="rect">
            <a:avLst/>
          </a:prstGeom>
        </p:spPr>
      </p:pic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861863EA-6749-4A34-ADA1-C9A6FF3B75D0}"/>
              </a:ext>
            </a:extLst>
          </p:cNvPr>
          <p:cNvSpPr/>
          <p:nvPr/>
        </p:nvSpPr>
        <p:spPr>
          <a:xfrm>
            <a:off x="8001004" y="1781544"/>
            <a:ext cx="725046" cy="612648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Given User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9" name="Graphic 28" descr="Upward trend">
            <a:extLst>
              <a:ext uri="{FF2B5EF4-FFF2-40B4-BE49-F238E27FC236}">
                <a16:creationId xmlns:a16="http://schemas.microsoft.com/office/drawing/2014/main" id="{A69569AE-4652-4EEC-8A33-5C2776EB98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012" y="2797268"/>
            <a:ext cx="1626750" cy="127072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FA7B833-5CFB-4CE6-88FD-D9E9EE0D53D6}"/>
              </a:ext>
            </a:extLst>
          </p:cNvPr>
          <p:cNvGrpSpPr/>
          <p:nvPr/>
        </p:nvGrpSpPr>
        <p:grpSpPr>
          <a:xfrm>
            <a:off x="9743308" y="4269314"/>
            <a:ext cx="1491672" cy="1098141"/>
            <a:chOff x="9721900" y="4212769"/>
            <a:chExt cx="1491672" cy="1098141"/>
          </a:xfrm>
        </p:grpSpPr>
        <p:sp>
          <p:nvSpPr>
            <p:cNvPr id="30" name="Flowchart: Off-page Connector 29">
              <a:extLst>
                <a:ext uri="{FF2B5EF4-FFF2-40B4-BE49-F238E27FC236}">
                  <a16:creationId xmlns:a16="http://schemas.microsoft.com/office/drawing/2014/main" id="{CA8912A1-7839-4C99-9860-97FB67C23E6D}"/>
                </a:ext>
              </a:extLst>
            </p:cNvPr>
            <p:cNvSpPr/>
            <p:nvPr/>
          </p:nvSpPr>
          <p:spPr>
            <a:xfrm rot="10800000">
              <a:off x="9725890" y="4212769"/>
              <a:ext cx="1352552" cy="1098140"/>
            </a:xfrm>
            <a:prstGeom prst="flowChartOffpageConnector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7338F9-3B48-4E17-A61B-6D01C4D562AC}"/>
                </a:ext>
              </a:extLst>
            </p:cNvPr>
            <p:cNvSpPr txBox="1"/>
            <p:nvPr/>
          </p:nvSpPr>
          <p:spPr>
            <a:xfrm>
              <a:off x="9721900" y="4387580"/>
              <a:ext cx="1491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will be the purchase amount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45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817F-ECBC-4AA3-A07D-40775214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4647"/>
          </a:xfrm>
        </p:spPr>
        <p:txBody>
          <a:bodyPr/>
          <a:lstStyle/>
          <a:p>
            <a:r>
              <a:rPr lang="en-US" dirty="0"/>
              <a:t>Features in the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21AF0-DA0C-455E-AC94-CFEAD1D16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3" t="36633" r="29166" b="15690"/>
          <a:stretch/>
        </p:blipFill>
        <p:spPr>
          <a:xfrm>
            <a:off x="397164" y="2355272"/>
            <a:ext cx="6225309" cy="326967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5706FE6-E8EF-436F-9E43-24AC471B1D16}"/>
              </a:ext>
            </a:extLst>
          </p:cNvPr>
          <p:cNvSpPr/>
          <p:nvPr/>
        </p:nvSpPr>
        <p:spPr>
          <a:xfrm>
            <a:off x="6742545" y="5015345"/>
            <a:ext cx="914400" cy="3602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E664A-500F-4DD2-A81B-D85B7D31D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63569" r="46970" b="29158"/>
          <a:stretch/>
        </p:blipFill>
        <p:spPr>
          <a:xfrm>
            <a:off x="7850909" y="4946072"/>
            <a:ext cx="4027055" cy="498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DA2745-AAC7-429B-9CB2-0E3E085BCA42}"/>
              </a:ext>
            </a:extLst>
          </p:cNvPr>
          <p:cNvSpPr txBox="1"/>
          <p:nvPr/>
        </p:nvSpPr>
        <p:spPr>
          <a:xfrm>
            <a:off x="9010708" y="4433454"/>
            <a:ext cx="170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Value Count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12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83DB-E342-40D6-8281-5B95B276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6938"/>
          </a:xfrm>
        </p:spPr>
        <p:txBody>
          <a:bodyPr/>
          <a:lstStyle/>
          <a:p>
            <a:r>
              <a:rPr lang="en-US" dirty="0"/>
              <a:t>Understanding the data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2F2D9D8-3871-4DDA-85E9-B52CD58A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09" y="1459057"/>
            <a:ext cx="38862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10F6480-4B41-4AA6-A44A-4A5C75BE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37" y="1459057"/>
            <a:ext cx="38862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743B54F3-B383-4C61-9DBD-66FDB963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59" y="4028208"/>
            <a:ext cx="382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27630156-923C-43E4-85D4-5BC13447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37" y="4146405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6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60509A5-05B4-4A7F-BC9D-7478B084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4" y="923925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8068323-3379-49FF-8C95-DF3030A8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517" y="923925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7DB8764-F739-40E3-8C29-1078C7BB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79" y="3718935"/>
            <a:ext cx="38385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C9BF03D-AD68-4315-9BC5-FBD8AC73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517" y="3718935"/>
            <a:ext cx="3829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9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0B4C-B463-4712-AE8B-CB1C0CF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20756"/>
          </a:xfrm>
        </p:spPr>
        <p:txBody>
          <a:bodyPr/>
          <a:lstStyle/>
          <a:p>
            <a:r>
              <a:rPr lang="en-US" dirty="0"/>
              <a:t>Processing the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E9EC-2880-4E83-AD4C-DFCAB93C0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93" y="1757493"/>
            <a:ext cx="10364452" cy="939525"/>
          </a:xfrm>
        </p:spPr>
        <p:txBody>
          <a:bodyPr/>
          <a:lstStyle/>
          <a:p>
            <a:r>
              <a:rPr lang="en-US" dirty="0"/>
              <a:t>Applied one hot/label encoding on categorical features</a:t>
            </a:r>
          </a:p>
          <a:p>
            <a:r>
              <a:rPr lang="en-US" dirty="0"/>
              <a:t>Filled missing values with Constant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6D60C-23FD-4615-90B6-178E45874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3" t="39326" r="29015" b="11515"/>
          <a:stretch/>
        </p:blipFill>
        <p:spPr>
          <a:xfrm>
            <a:off x="2826328" y="2946400"/>
            <a:ext cx="6243782" cy="33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</a:t>
            </a:r>
            <a:r>
              <a:rPr lang="en-US" sz="3200" dirty="0">
                <a:latin typeface="+mj-lt"/>
              </a:rPr>
              <a:t>SCORECARD</a:t>
            </a:r>
            <a:endParaRPr lang="en-US" sz="3600" dirty="0">
              <a:latin typeface="+mj-lt"/>
            </a:endParaRP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7084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1447800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144780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466361" y="1604836"/>
            <a:ext cx="100668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 err="1"/>
              <a:t>Explanibility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5504943" y="1604836"/>
            <a:ext cx="118211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Execution Time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877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17084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0.1449</a:t>
            </a:r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289388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0.5673</a:t>
            </a:r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361692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0.6381</a:t>
            </a:r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1060" y="4339961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0.6638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7323205" y="1604836"/>
            <a:ext cx="179818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Practical to implement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136326" y="2327876"/>
            <a:ext cx="14141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Linear Regression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10699" y="3050915"/>
            <a:ext cx="106542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Decision Tree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1246581" y="3773955"/>
            <a:ext cx="119366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Random Forest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1493793" y="4496995"/>
            <a:ext cx="69923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10120519" y="1604836"/>
            <a:ext cx="45615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Score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9DDDCB-05EF-44BE-AC30-753F36EE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2363581"/>
            <a:ext cx="1216132" cy="174810"/>
            <a:chOff x="2391858" y="3859681"/>
            <a:chExt cx="955977" cy="13741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F64C25A-5410-479F-9B68-AB07FDC35F87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15F17AC-8134-40FB-AF7A-D42CCDED1834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ACA6C4B-875D-4441-BFC8-E86E04FA1989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9A9EDA6-88E7-422F-9C36-DF6F07A56813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05239ED-A0AD-4EA0-8BCD-C69A1024B6A6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FAB518-19DF-496F-BE81-B2B0361C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40" y="3081876"/>
            <a:ext cx="695473" cy="174810"/>
            <a:chOff x="2391858" y="3859681"/>
            <a:chExt cx="546697" cy="137415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6D87B05-1B70-419B-83DE-EB4EBCD5B606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AA9DC6F-A9B7-442C-9666-3AF30F41F791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2F4096E-81A3-4053-B039-3F9AB1E76092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F587520-984D-43CC-8984-C88820444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5" y="3809452"/>
            <a:ext cx="435141" cy="174810"/>
            <a:chOff x="2391858" y="3859681"/>
            <a:chExt cx="342056" cy="137415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C745926-E917-4BC6-A9AC-938A2534099B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051B6DA-6A02-492E-96E6-CA265C2A3897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6CAE2A-85EE-43F2-BCF5-85B34C19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1638" y="4532492"/>
            <a:ext cx="1216132" cy="174810"/>
            <a:chOff x="2391858" y="3859681"/>
            <a:chExt cx="955977" cy="13741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2CCD09E-F1CE-456F-92F7-FC66CEE99933}"/>
                </a:ext>
              </a:extLst>
            </p:cNvPr>
            <p:cNvSpPr/>
            <p:nvPr/>
          </p:nvSpPr>
          <p:spPr>
            <a:xfrm>
              <a:off x="2391858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A46147D-BACB-436E-A50A-36BAF6B530F3}"/>
                </a:ext>
              </a:extLst>
            </p:cNvPr>
            <p:cNvSpPr/>
            <p:nvPr/>
          </p:nvSpPr>
          <p:spPr>
            <a:xfrm>
              <a:off x="2596499" y="3859681"/>
              <a:ext cx="137415" cy="137415"/>
            </a:xfrm>
            <a:prstGeom prst="ellipse">
              <a:avLst/>
            </a:prstGeom>
            <a:solidFill>
              <a:srgbClr val="FFC000">
                <a:alpha val="73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18F2ECA-BAAD-4D46-BD17-60939A844C8B}"/>
                </a:ext>
              </a:extLst>
            </p:cNvPr>
            <p:cNvSpPr/>
            <p:nvPr/>
          </p:nvSpPr>
          <p:spPr>
            <a:xfrm>
              <a:off x="280114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74909C2-8369-4A26-ABFF-DF8758F54D75}"/>
                </a:ext>
              </a:extLst>
            </p:cNvPr>
            <p:cNvSpPr/>
            <p:nvPr/>
          </p:nvSpPr>
          <p:spPr>
            <a:xfrm>
              <a:off x="3005781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E1C4203-E154-448F-A33C-A3D067EE445F}"/>
                </a:ext>
              </a:extLst>
            </p:cNvPr>
            <p:cNvSpPr/>
            <p:nvPr/>
          </p:nvSpPr>
          <p:spPr>
            <a:xfrm>
              <a:off x="3210420" y="3859681"/>
              <a:ext cx="137415" cy="137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BFD5BB1-0762-416A-97D5-33A727AC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91677" y="2363581"/>
            <a:ext cx="1216132" cy="2343721"/>
            <a:chOff x="4096109" y="3859681"/>
            <a:chExt cx="955977" cy="184235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CBF493-9CD5-4135-8D96-CBB1D980377E}"/>
                </a:ext>
              </a:extLst>
            </p:cNvPr>
            <p:cNvGrpSpPr/>
            <p:nvPr/>
          </p:nvGrpSpPr>
          <p:grpSpPr>
            <a:xfrm>
              <a:off x="4096109" y="3859681"/>
              <a:ext cx="955977" cy="137415"/>
              <a:chOff x="2391858" y="3859681"/>
              <a:chExt cx="955977" cy="13741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E0FA79F-42FF-417C-874A-2F7F5092F0C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9398133-E3B4-46CE-849B-2D392C0988D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F6FC21-0A6B-4D52-AAA5-879B53AA1BD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0A76978-2DBF-4FB9-9517-93B2872F4E59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92ADC1A-577A-4F9D-99F9-233A3DB79FC1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C2F2CB-32DE-4A61-99C3-6F72452FDE29}"/>
                </a:ext>
              </a:extLst>
            </p:cNvPr>
            <p:cNvGrpSpPr/>
            <p:nvPr/>
          </p:nvGrpSpPr>
          <p:grpSpPr>
            <a:xfrm>
              <a:off x="4096109" y="4424318"/>
              <a:ext cx="751338" cy="137415"/>
              <a:chOff x="2391858" y="3859681"/>
              <a:chExt cx="751338" cy="137415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E61A4F4-2123-440E-B167-4B6F59FDC7D4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4A318C-4808-415D-8D21-1029EDBE596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27890A3-50B0-4B1A-8C2D-8BC8ABA0829A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28D782F-6DA2-48B8-A9A6-10067EE0EDD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9B90EE-9C71-4860-AD40-0A2EBA42BD21}"/>
                </a:ext>
              </a:extLst>
            </p:cNvPr>
            <p:cNvGrpSpPr/>
            <p:nvPr/>
          </p:nvGrpSpPr>
          <p:grpSpPr>
            <a:xfrm>
              <a:off x="4096109" y="4996251"/>
              <a:ext cx="751338" cy="137415"/>
              <a:chOff x="2391858" y="3859681"/>
              <a:chExt cx="751338" cy="13741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B3A3932-03B2-48D1-B208-3E2AF026340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DECD5D4-22D4-405B-90E8-2492D6B0AD4D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B06D7D8-9332-4686-8B8E-F77F39C83F29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1CF87CC-15B4-4A08-9CBC-6C221ED84554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2794A44-DBBF-46BE-B323-A1122779D187}"/>
                </a:ext>
              </a:extLst>
            </p:cNvPr>
            <p:cNvGrpSpPr/>
            <p:nvPr/>
          </p:nvGrpSpPr>
          <p:grpSpPr>
            <a:xfrm>
              <a:off x="4096109" y="5564618"/>
              <a:ext cx="342056" cy="137415"/>
              <a:chOff x="2391858" y="3859681"/>
              <a:chExt cx="342056" cy="13741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A55A4E1-9A04-4D57-B909-DAA306EAED12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C38D35F-6150-4D83-9A89-6971501AE9A3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E5ADFCD-7F99-4EA3-A753-F4387AD5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21713" y="2363581"/>
            <a:ext cx="1216132" cy="2343721"/>
            <a:chOff x="5808224" y="3859681"/>
            <a:chExt cx="955977" cy="18423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BAA5B7B-1FB8-41C2-9E9E-5A32BB490B3E}"/>
                </a:ext>
              </a:extLst>
            </p:cNvPr>
            <p:cNvGrpSpPr/>
            <p:nvPr/>
          </p:nvGrpSpPr>
          <p:grpSpPr>
            <a:xfrm>
              <a:off x="5808224" y="3859681"/>
              <a:ext cx="955977" cy="137415"/>
              <a:chOff x="2391858" y="3859681"/>
              <a:chExt cx="955977" cy="13741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3288AB8-273C-457A-B714-85432FE0BB86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EDE8AD7-7867-4BDA-897C-61909A39A52F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9D8ECD-8777-4384-9A56-4CF4DF13B751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B3B7BFE-1BFA-4C65-9344-F89249241361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4C1DBB0-C9DF-4557-B89C-77B912DCB6EC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68D8D85-2445-4FA2-8D26-0A22A70A26B4}"/>
                </a:ext>
              </a:extLst>
            </p:cNvPr>
            <p:cNvGrpSpPr/>
            <p:nvPr/>
          </p:nvGrpSpPr>
          <p:grpSpPr>
            <a:xfrm>
              <a:off x="5808224" y="4424318"/>
              <a:ext cx="751338" cy="137415"/>
              <a:chOff x="2391858" y="3859681"/>
              <a:chExt cx="751338" cy="1374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5F2449C-27B8-49B9-8E9C-ECF74FDAB0BC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C81C01C-A947-411E-BBA4-600F6290CCBA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106DA0B-491A-4D51-BABF-130E696B5D4B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33A15A0-50FD-4D3F-8EAA-545D7C3F7180}"/>
                  </a:ext>
                </a:extLst>
              </p:cNvPr>
              <p:cNvSpPr/>
              <p:nvPr/>
            </p:nvSpPr>
            <p:spPr>
              <a:xfrm>
                <a:off x="3005781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EF228EB-8D9D-4C92-BF09-82B961805C75}"/>
                </a:ext>
              </a:extLst>
            </p:cNvPr>
            <p:cNvGrpSpPr/>
            <p:nvPr/>
          </p:nvGrpSpPr>
          <p:grpSpPr>
            <a:xfrm>
              <a:off x="5808224" y="4996251"/>
              <a:ext cx="546697" cy="137415"/>
              <a:chOff x="2391858" y="3859681"/>
              <a:chExt cx="546697" cy="13741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7780A7F-AC23-4CE8-9328-0970B543AF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37C3F8D-CC78-4E3F-BCC3-79B929365617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FF06C62-B722-4035-BF6C-A75F2E952DEF}"/>
                  </a:ext>
                </a:extLst>
              </p:cNvPr>
              <p:cNvSpPr/>
              <p:nvPr/>
            </p:nvSpPr>
            <p:spPr>
              <a:xfrm>
                <a:off x="280114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3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D0107C-F4EA-4901-8C0B-983DFF414770}"/>
                </a:ext>
              </a:extLst>
            </p:cNvPr>
            <p:cNvGrpSpPr/>
            <p:nvPr/>
          </p:nvGrpSpPr>
          <p:grpSpPr>
            <a:xfrm>
              <a:off x="5808224" y="5564618"/>
              <a:ext cx="955977" cy="137415"/>
              <a:chOff x="2391858" y="3859681"/>
              <a:chExt cx="955977" cy="13741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F713837-D0B7-491A-B821-129141DC27A3}"/>
                  </a:ext>
                </a:extLst>
              </p:cNvPr>
              <p:cNvSpPr/>
              <p:nvPr/>
            </p:nvSpPr>
            <p:spPr>
              <a:xfrm>
                <a:off x="2391858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2F4EF-4F2C-4006-A37C-92FE699FDB34}"/>
                  </a:ext>
                </a:extLst>
              </p:cNvPr>
              <p:cNvSpPr/>
              <p:nvPr/>
            </p:nvSpPr>
            <p:spPr>
              <a:xfrm>
                <a:off x="2596499" y="3859681"/>
                <a:ext cx="137415" cy="137415"/>
              </a:xfrm>
              <a:prstGeom prst="ellipse">
                <a:avLst/>
              </a:prstGeom>
              <a:solidFill>
                <a:srgbClr val="FFC000">
                  <a:alpha val="73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A6409FF-0F2F-4A67-A8D7-B5DAFAF24152}"/>
                  </a:ext>
                </a:extLst>
              </p:cNvPr>
              <p:cNvSpPr/>
              <p:nvPr/>
            </p:nvSpPr>
            <p:spPr>
              <a:xfrm>
                <a:off x="3210420" y="3859681"/>
                <a:ext cx="137415" cy="137415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62D1AA98-F26C-4458-9EFA-40966B78D337}"/>
              </a:ext>
            </a:extLst>
          </p:cNvPr>
          <p:cNvSpPr/>
          <p:nvPr/>
        </p:nvSpPr>
        <p:spPr>
          <a:xfrm>
            <a:off x="4142631" y="3081876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FB6509F-5280-4C95-9ACD-2D748B949315}"/>
              </a:ext>
            </a:extLst>
          </p:cNvPr>
          <p:cNvSpPr/>
          <p:nvPr/>
        </p:nvSpPr>
        <p:spPr>
          <a:xfrm>
            <a:off x="8666639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417648B-79E6-442D-A486-347DBFC19BA3}"/>
              </a:ext>
            </a:extLst>
          </p:cNvPr>
          <p:cNvSpPr/>
          <p:nvPr/>
        </p:nvSpPr>
        <p:spPr>
          <a:xfrm>
            <a:off x="6532325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90C19F1-6754-48E3-B1AF-56B973A4BDD7}"/>
              </a:ext>
            </a:extLst>
          </p:cNvPr>
          <p:cNvSpPr/>
          <p:nvPr/>
        </p:nvSpPr>
        <p:spPr>
          <a:xfrm>
            <a:off x="4401574" y="3081876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EAC882E-BFAE-425E-878E-81A314175BD0}"/>
              </a:ext>
            </a:extLst>
          </p:cNvPr>
          <p:cNvSpPr/>
          <p:nvPr/>
        </p:nvSpPr>
        <p:spPr>
          <a:xfrm>
            <a:off x="3887690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3E6183E-386A-484E-BE52-F39D1A64D9AF}"/>
              </a:ext>
            </a:extLst>
          </p:cNvPr>
          <p:cNvSpPr/>
          <p:nvPr/>
        </p:nvSpPr>
        <p:spPr>
          <a:xfrm>
            <a:off x="4149470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F92232EC-38F6-4D04-A967-30508F0CF1C3}"/>
              </a:ext>
            </a:extLst>
          </p:cNvPr>
          <p:cNvSpPr/>
          <p:nvPr/>
        </p:nvSpPr>
        <p:spPr>
          <a:xfrm>
            <a:off x="4415091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19F197F-344C-4582-818E-5BB60F47D5C8}"/>
              </a:ext>
            </a:extLst>
          </p:cNvPr>
          <p:cNvSpPr/>
          <p:nvPr/>
        </p:nvSpPr>
        <p:spPr>
          <a:xfrm>
            <a:off x="6534146" y="3810778"/>
            <a:ext cx="174811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BF16232D-B9C7-411F-9C68-B24242767B24}"/>
              </a:ext>
            </a:extLst>
          </p:cNvPr>
          <p:cNvSpPr/>
          <p:nvPr/>
        </p:nvSpPr>
        <p:spPr>
          <a:xfrm>
            <a:off x="8393443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EFE5637-1A18-4B53-8F55-D6E0969904F7}"/>
              </a:ext>
            </a:extLst>
          </p:cNvPr>
          <p:cNvSpPr/>
          <p:nvPr/>
        </p:nvSpPr>
        <p:spPr>
          <a:xfrm>
            <a:off x="8659064" y="3809452"/>
            <a:ext cx="174811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329BF29-3FF7-4D1E-8EED-A546B40A51D5}"/>
              </a:ext>
            </a:extLst>
          </p:cNvPr>
          <p:cNvSpPr/>
          <p:nvPr/>
        </p:nvSpPr>
        <p:spPr>
          <a:xfrm>
            <a:off x="6016265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8C1F19A-4097-4433-8EFB-175D2BE9E7ED}"/>
              </a:ext>
            </a:extLst>
          </p:cNvPr>
          <p:cNvSpPr/>
          <p:nvPr/>
        </p:nvSpPr>
        <p:spPr>
          <a:xfrm>
            <a:off x="6280522" y="454634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E197778-5673-4ED9-8711-E4300E34C3EF}"/>
              </a:ext>
            </a:extLst>
          </p:cNvPr>
          <p:cNvSpPr/>
          <p:nvPr/>
        </p:nvSpPr>
        <p:spPr>
          <a:xfrm>
            <a:off x="6540851" y="4532492"/>
            <a:ext cx="174810" cy="174810"/>
          </a:xfrm>
          <a:prstGeom prst="ellipse">
            <a:avLst/>
          </a:prstGeom>
          <a:solidFill>
            <a:schemeClr val="accent1">
              <a:lumMod val="40000"/>
              <a:lumOff val="60000"/>
              <a:alpha val="73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0AF85BB-8FFE-4B1E-9E3F-197193CAE43F}"/>
              </a:ext>
            </a:extLst>
          </p:cNvPr>
          <p:cNvSpPr/>
          <p:nvPr/>
        </p:nvSpPr>
        <p:spPr>
          <a:xfrm>
            <a:off x="8144750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750D286-93EF-43C2-BEA4-143C10D58711}"/>
              </a:ext>
            </a:extLst>
          </p:cNvPr>
          <p:cNvSpPr/>
          <p:nvPr/>
        </p:nvSpPr>
        <p:spPr>
          <a:xfrm>
            <a:off x="8402706" y="4532492"/>
            <a:ext cx="174810" cy="174810"/>
          </a:xfrm>
          <a:prstGeom prst="ellipse">
            <a:avLst/>
          </a:prstGeom>
          <a:solidFill>
            <a:srgbClr val="FFC000">
              <a:alpha val="7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68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F5AC-4107-4782-9777-E3896140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108364"/>
            <a:ext cx="10364451" cy="2438400"/>
          </a:xfrm>
        </p:spPr>
        <p:txBody>
          <a:bodyPr>
            <a:normAutofit/>
          </a:bodyPr>
          <a:lstStyle/>
          <a:p>
            <a:r>
              <a:rPr lang="en-US" sz="6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</a:t>
            </a:r>
            <a:r>
              <a:rPr lang="en-US" sz="66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</a:t>
            </a:r>
            <a:r>
              <a:rPr lang="en-US" sz="66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IN" sz="66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6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927A-04BC-4B96-B7FB-6CA0D934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51665"/>
          </a:xfrm>
        </p:spPr>
        <p:txBody>
          <a:bodyPr/>
          <a:lstStyle/>
          <a:p>
            <a:r>
              <a:rPr lang="en-US" sz="3600" dirty="0"/>
              <a:t>Problem definitions</a:t>
            </a:r>
            <a:endParaRPr lang="en-IN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209EE21D-DB4F-4C10-BF84-F252CB66D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5278369"/>
                  </p:ext>
                </p:extLst>
              </p:nvPr>
            </p:nvGraphicFramePr>
            <p:xfrm>
              <a:off x="738909" y="2036000"/>
              <a:ext cx="10363200" cy="2565255"/>
            </p:xfrm>
            <a:graphic>
              <a:graphicData uri="http://schemas.microsoft.com/office/powerpoint/2016/summaryzoom">
                <psuz:summaryZm>
                  <psuz:summaryZmObj sectionId="{04160499-7BB6-4906-B0D1-BB7334B7011A}" offsetFactorX="-8603" offsetFactorY="-400" scaleFactorX="52996" scaleFactorY="90654">
                    <psuz:zmPr id="{31475D16-66A3-4B7C-BBC6-A39C19690D2E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11743" y="226909"/>
                          <a:ext cx="2175166" cy="20929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BB75DBB-FB59-47FD-A04D-9B2F83BBD590}" offsetFactorX="18948" scaleFactorX="51434" scaleFactorY="91454">
                    <psuz:zmPr id="{0CFB5D14-73E9-4548-84E4-E291E43B3B2D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32938" y="226909"/>
                          <a:ext cx="2111062" cy="21114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209EE21D-DB4F-4C10-BF84-F252CB66D7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38909" y="2036000"/>
                <a:ext cx="10363200" cy="2565255"/>
                <a:chOff x="738909" y="2036000"/>
                <a:chExt cx="10363200" cy="2565255"/>
              </a:xfrm>
            </p:grpSpPr>
            <p:pic>
              <p:nvPicPr>
                <p:cNvPr id="6" name="Picture 6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0652" y="2262909"/>
                  <a:ext cx="2175166" cy="209296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71847" y="2262909"/>
                  <a:ext cx="2111062" cy="21114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A74226-105E-409B-A0DD-8ED7E7A56D64}"/>
              </a:ext>
            </a:extLst>
          </p:cNvPr>
          <p:cNvSpPr txBox="1"/>
          <p:nvPr/>
        </p:nvSpPr>
        <p:spPr>
          <a:xfrm>
            <a:off x="1266006" y="4854934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Spotify Sequential Skip Prediction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D6335-1782-4FC9-8015-980835EC7741}"/>
              </a:ext>
            </a:extLst>
          </p:cNvPr>
          <p:cNvSpPr txBox="1"/>
          <p:nvPr/>
        </p:nvSpPr>
        <p:spPr>
          <a:xfrm>
            <a:off x="6961226" y="4836240"/>
            <a:ext cx="373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 Friday Sales Prediction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8879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7AB6-B4FE-4816-B9A7-C8992230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  <a:endParaRPr lang="en-IN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042160-A8D9-4077-8D9D-8A31DB8E6DAF}"/>
              </a:ext>
            </a:extLst>
          </p:cNvPr>
          <p:cNvSpPr/>
          <p:nvPr/>
        </p:nvSpPr>
        <p:spPr>
          <a:xfrm>
            <a:off x="1122219" y="2630331"/>
            <a:ext cx="1547091" cy="612648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a random user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22BA9-F9B7-415C-99BA-A319C3A03265}"/>
              </a:ext>
            </a:extLst>
          </p:cNvPr>
          <p:cNvSpPr/>
          <p:nvPr/>
        </p:nvSpPr>
        <p:spPr>
          <a:xfrm>
            <a:off x="2669310" y="3844637"/>
            <a:ext cx="6913418" cy="1570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780A-A2EA-4BC9-84C3-189395A5BD61}"/>
              </a:ext>
            </a:extLst>
          </p:cNvPr>
          <p:cNvSpPr txBox="1"/>
          <p:nvPr/>
        </p:nvSpPr>
        <p:spPr>
          <a:xfrm>
            <a:off x="5425250" y="3475305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song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E25337-2463-4653-BCDD-2B05BBF814DC}"/>
              </a:ext>
            </a:extLst>
          </p:cNvPr>
          <p:cNvGrpSpPr/>
          <p:nvPr/>
        </p:nvGrpSpPr>
        <p:grpSpPr>
          <a:xfrm>
            <a:off x="2322946" y="4096256"/>
            <a:ext cx="692728" cy="452602"/>
            <a:chOff x="2923309" y="3889976"/>
            <a:chExt cx="692728" cy="45260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494E8DD-73AE-4047-942B-FE9C7C4CCA17}"/>
                </a:ext>
              </a:extLst>
            </p:cNvPr>
            <p:cNvSpPr/>
            <p:nvPr/>
          </p:nvSpPr>
          <p:spPr>
            <a:xfrm>
              <a:off x="2923309" y="3927641"/>
              <a:ext cx="692728" cy="4149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  <a:endParaRPr lang="en-IN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C5ABACE-4D54-43C2-B1A6-5508404BFBC4}"/>
                </a:ext>
              </a:extLst>
            </p:cNvPr>
            <p:cNvSpPr/>
            <p:nvPr/>
          </p:nvSpPr>
          <p:spPr>
            <a:xfrm>
              <a:off x="3186546" y="3889976"/>
              <a:ext cx="166254" cy="7532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F7554F-0F22-4D57-A7BF-AEAA83C324E8}"/>
              </a:ext>
            </a:extLst>
          </p:cNvPr>
          <p:cNvGrpSpPr/>
          <p:nvPr/>
        </p:nvGrpSpPr>
        <p:grpSpPr>
          <a:xfrm>
            <a:off x="9236364" y="4075536"/>
            <a:ext cx="692728" cy="452602"/>
            <a:chOff x="2923309" y="3889976"/>
            <a:chExt cx="692728" cy="452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FEE8E7-5474-4CBB-B597-261D70436297}"/>
                </a:ext>
              </a:extLst>
            </p:cNvPr>
            <p:cNvSpPr/>
            <p:nvPr/>
          </p:nvSpPr>
          <p:spPr>
            <a:xfrm>
              <a:off x="2923309" y="3927641"/>
              <a:ext cx="692728" cy="4149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  <a:endParaRPr lang="en-IN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320FB5-D275-4C36-90B2-A18C558FA33D}"/>
                </a:ext>
              </a:extLst>
            </p:cNvPr>
            <p:cNvSpPr/>
            <p:nvPr/>
          </p:nvSpPr>
          <p:spPr>
            <a:xfrm>
              <a:off x="3186546" y="3889976"/>
              <a:ext cx="166254" cy="7532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CBF17-F870-4402-9D37-21E977DA5E52}"/>
              </a:ext>
            </a:extLst>
          </p:cNvPr>
          <p:cNvCxnSpPr>
            <a:cxnSpLocks/>
          </p:cNvCxnSpPr>
          <p:nvPr/>
        </p:nvCxnSpPr>
        <p:spPr>
          <a:xfrm>
            <a:off x="4932219" y="3844637"/>
            <a:ext cx="0" cy="157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E13474-86E0-48B0-9B04-5C5BD598DE98}"/>
              </a:ext>
            </a:extLst>
          </p:cNvPr>
          <p:cNvCxnSpPr>
            <a:cxnSpLocks/>
          </p:cNvCxnSpPr>
          <p:nvPr/>
        </p:nvCxnSpPr>
        <p:spPr>
          <a:xfrm>
            <a:off x="7090025" y="3844637"/>
            <a:ext cx="0" cy="157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32" descr="Music notation">
            <a:extLst>
              <a:ext uri="{FF2B5EF4-FFF2-40B4-BE49-F238E27FC236}">
                <a16:creationId xmlns:a16="http://schemas.microsoft.com/office/drawing/2014/main" id="{E3480EDC-9663-42DC-BC99-8BE1CC9DB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117" y="3884189"/>
            <a:ext cx="914400" cy="914400"/>
          </a:xfrm>
          <a:prstGeom prst="rect">
            <a:avLst/>
          </a:prstGeom>
        </p:spPr>
      </p:pic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B2E515F6-23B9-459B-949B-C07121E215CA}"/>
              </a:ext>
            </a:extLst>
          </p:cNvPr>
          <p:cNvSpPr/>
          <p:nvPr/>
        </p:nvSpPr>
        <p:spPr>
          <a:xfrm>
            <a:off x="4743350" y="4186321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D65EC1BB-37DC-40E3-B837-277BF4A58D0A}"/>
              </a:ext>
            </a:extLst>
          </p:cNvPr>
          <p:cNvSpPr/>
          <p:nvPr/>
        </p:nvSpPr>
        <p:spPr>
          <a:xfrm>
            <a:off x="6889690" y="4186321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66980290-3C65-4C71-8AE8-092C4831B73A}"/>
              </a:ext>
            </a:extLst>
          </p:cNvPr>
          <p:cNvSpPr/>
          <p:nvPr/>
        </p:nvSpPr>
        <p:spPr>
          <a:xfrm>
            <a:off x="9382393" y="4189933"/>
            <a:ext cx="400669" cy="427602"/>
          </a:xfrm>
          <a:prstGeom prst="mathMultiply">
            <a:avLst>
              <a:gd name="adj1" fmla="val 12409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Caroler in Blue Jacket">
                <a:extLst>
                  <a:ext uri="{FF2B5EF4-FFF2-40B4-BE49-F238E27FC236}">
                    <a16:creationId xmlns:a16="http://schemas.microsoft.com/office/drawing/2014/main" id="{0A2E7462-7EE8-4ACD-994F-3201A6B95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0942035"/>
                  </p:ext>
                </p:extLst>
              </p:nvPr>
            </p:nvGraphicFramePr>
            <p:xfrm>
              <a:off x="10230577" y="3256451"/>
              <a:ext cx="711461" cy="17549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1461" cy="1754938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689468" ay="-820922" az="-1651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6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Caroler in Blue Jacket">
                <a:extLst>
                  <a:ext uri="{FF2B5EF4-FFF2-40B4-BE49-F238E27FC236}">
                    <a16:creationId xmlns:a16="http://schemas.microsoft.com/office/drawing/2014/main" id="{0A2E7462-7EE8-4ACD-994F-3201A6B95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0577" y="3256451"/>
                <a:ext cx="711461" cy="1754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Caroler in Blue Jacket">
                <a:extLst>
                  <a:ext uri="{FF2B5EF4-FFF2-40B4-BE49-F238E27FC236}">
                    <a16:creationId xmlns:a16="http://schemas.microsoft.com/office/drawing/2014/main" id="{261BDAB5-9F93-44A8-BA0E-A0EA027EE8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6101432"/>
                  </p:ext>
                </p:extLst>
              </p:nvPr>
            </p:nvGraphicFramePr>
            <p:xfrm>
              <a:off x="1329884" y="3256451"/>
              <a:ext cx="711461" cy="17549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11461" cy="1754938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689468" ay="-820922" az="-16518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6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Caroler in Blue Jacket">
                <a:extLst>
                  <a:ext uri="{FF2B5EF4-FFF2-40B4-BE49-F238E27FC236}">
                    <a16:creationId xmlns:a16="http://schemas.microsoft.com/office/drawing/2014/main" id="{261BDAB5-9F93-44A8-BA0E-A0EA027EE8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9884" y="3256451"/>
                <a:ext cx="711461" cy="1754938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DF5E1C9D-3F7E-4ECC-8506-C7AD3C5B521E}"/>
              </a:ext>
            </a:extLst>
          </p:cNvPr>
          <p:cNvSpPr/>
          <p:nvPr/>
        </p:nvSpPr>
        <p:spPr>
          <a:xfrm>
            <a:off x="10220662" y="2624836"/>
            <a:ext cx="914400" cy="612648"/>
          </a:xfrm>
          <a:prstGeom prst="wedgeRectCallou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Skip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BA33-AA14-4BB4-88CC-4CBBD19C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7701"/>
          </a:xfrm>
        </p:spPr>
        <p:txBody>
          <a:bodyPr/>
          <a:lstStyle/>
          <a:p>
            <a:r>
              <a:rPr lang="en-US" dirty="0"/>
              <a:t>Features in the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FD07C-28C7-40AC-B9D8-3AF72030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2" t="28417" r="48030" b="20270"/>
          <a:stretch/>
        </p:blipFill>
        <p:spPr>
          <a:xfrm>
            <a:off x="1412539" y="2032000"/>
            <a:ext cx="3944550" cy="3408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7F5F7-8084-482F-93A2-EEDC7B205380}"/>
              </a:ext>
            </a:extLst>
          </p:cNvPr>
          <p:cNvSpPr txBox="1"/>
          <p:nvPr/>
        </p:nvSpPr>
        <p:spPr>
          <a:xfrm>
            <a:off x="2449789" y="1662668"/>
            <a:ext cx="18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1(user log)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67F43-B135-4993-93C9-4C0F9BE06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5" t="28282" r="52348" b="12863"/>
          <a:stretch/>
        </p:blipFill>
        <p:spPr>
          <a:xfrm>
            <a:off x="6834913" y="2032000"/>
            <a:ext cx="3944549" cy="441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9AF0A-76CD-4B15-997B-A15EE623BF4E}"/>
              </a:ext>
            </a:extLst>
          </p:cNvPr>
          <p:cNvSpPr txBox="1"/>
          <p:nvPr/>
        </p:nvSpPr>
        <p:spPr>
          <a:xfrm>
            <a:off x="7810375" y="1662668"/>
            <a:ext cx="199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 (song data)</a:t>
            </a:r>
            <a:endParaRPr lang="en-IN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C07B3F3C-1F18-40DA-840D-206A02FE0D2B}"/>
              </a:ext>
            </a:extLst>
          </p:cNvPr>
          <p:cNvSpPr/>
          <p:nvPr/>
        </p:nvSpPr>
        <p:spPr>
          <a:xfrm>
            <a:off x="5705765" y="3357258"/>
            <a:ext cx="780472" cy="757701"/>
          </a:xfrm>
          <a:prstGeom prst="mathPlus">
            <a:avLst>
              <a:gd name="adj1" fmla="val 113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71C255-4130-4B6E-A219-E4BA4AA91168}"/>
              </a:ext>
            </a:extLst>
          </p:cNvPr>
          <p:cNvCxnSpPr/>
          <p:nvPr/>
        </p:nvCxnSpPr>
        <p:spPr>
          <a:xfrm>
            <a:off x="979055" y="2632364"/>
            <a:ext cx="43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42D35-D929-4472-8257-9180F5A24701}"/>
              </a:ext>
            </a:extLst>
          </p:cNvPr>
          <p:cNvCxnSpPr/>
          <p:nvPr/>
        </p:nvCxnSpPr>
        <p:spPr>
          <a:xfrm>
            <a:off x="6308436" y="2152072"/>
            <a:ext cx="526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3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4952-8118-4E10-9BED-24E47799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9301"/>
          </a:xfrm>
        </p:spPr>
        <p:txBody>
          <a:bodyPr/>
          <a:lstStyle/>
          <a:p>
            <a:r>
              <a:rPr lang="en-US" dirty="0"/>
              <a:t>Understanding the data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A8658-AAC2-4731-8709-D5ABB695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29" y="1477817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9AABC99-B493-4A6C-AA7A-23A1A52B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73" y="1477817"/>
            <a:ext cx="3829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F02D94DC-DAF8-49C6-A823-54231FF2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29" y="4127644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A333C31-1415-4840-B08F-2F488FEB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73" y="4127644"/>
            <a:ext cx="38862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FE8BE-CD76-4DC8-9B8D-8BA0A815AFE6}"/>
              </a:ext>
            </a:extLst>
          </p:cNvPr>
          <p:cNvSpPr txBox="1"/>
          <p:nvPr/>
        </p:nvSpPr>
        <p:spPr>
          <a:xfrm>
            <a:off x="5213847" y="3798227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167880 Total Records</a:t>
            </a:r>
          </a:p>
        </p:txBody>
      </p:sp>
    </p:spTree>
    <p:extLst>
      <p:ext uri="{BB962C8B-B14F-4D97-AF65-F5344CB8AC3E}">
        <p14:creationId xmlns:p14="http://schemas.microsoft.com/office/powerpoint/2010/main" val="213299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7FB-9BC7-4DC9-8F84-23ED30A6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37628"/>
          </a:xfrm>
        </p:spPr>
        <p:txBody>
          <a:bodyPr/>
          <a:lstStyle/>
          <a:p>
            <a:r>
              <a:rPr lang="en-US" dirty="0"/>
              <a:t>Can loudness of song impact the skip?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F7484E-E678-4301-B646-DB6E7B82F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1457035"/>
            <a:ext cx="8610600" cy="141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EDCCC3-08F8-4378-8630-20668084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3139208"/>
            <a:ext cx="8610600" cy="1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E8BF95-CCD3-4D78-8A5F-6946CE21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" y="4821382"/>
            <a:ext cx="8610600" cy="14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C8BEF-6FF2-4EE8-9163-4AF9B4D6F476}"/>
              </a:ext>
            </a:extLst>
          </p:cNvPr>
          <p:cNvSpPr txBox="1"/>
          <p:nvPr/>
        </p:nvSpPr>
        <p:spPr>
          <a:xfrm>
            <a:off x="9217890" y="2355272"/>
            <a:ext cx="2641600" cy="230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Songs are being skipped in phase 2 and 3 more. But the count of skips is normally distributed over loudness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171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EE2D-0523-41E7-8CAD-85C818EB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03883"/>
          </a:xfrm>
        </p:spPr>
        <p:txBody>
          <a:bodyPr/>
          <a:lstStyle/>
          <a:p>
            <a:r>
              <a:rPr lang="en-US" dirty="0"/>
              <a:t>Can the popularity of song impact skip?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EBDC40-58B8-4125-9AE4-390E915E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7" y="1657958"/>
            <a:ext cx="8610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43FDD-C5FE-433D-A9E5-0D6C2172BD6E}"/>
              </a:ext>
            </a:extLst>
          </p:cNvPr>
          <p:cNvSpPr txBox="1"/>
          <p:nvPr/>
        </p:nvSpPr>
        <p:spPr>
          <a:xfrm>
            <a:off x="9199419" y="2055894"/>
            <a:ext cx="2485208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Seems like more the song’s popularity More are they being skipped. But on the other hand, in each bin around 50% of the songs are being skipped.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085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DBF4-B528-447E-BE2D-E07604BC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9301"/>
          </a:xfrm>
        </p:spPr>
        <p:txBody>
          <a:bodyPr/>
          <a:lstStyle/>
          <a:p>
            <a:r>
              <a:rPr lang="en-US" dirty="0"/>
              <a:t>Can the hour of day impact Skip?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ABF36E-4AD4-42CE-9580-10193597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3" y="1657958"/>
            <a:ext cx="8610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CC4C-9EA6-4A4F-833D-639159495543}"/>
              </a:ext>
            </a:extLst>
          </p:cNvPr>
          <p:cNvSpPr txBox="1"/>
          <p:nvPr/>
        </p:nvSpPr>
        <p:spPr>
          <a:xfrm>
            <a:off x="9199419" y="2055894"/>
            <a:ext cx="248520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Time slot of 22-midnight registers the maximum song requests. But overall proportion of skips remains around that 50% mark.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355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4F48-C87C-4E7D-BEA5-43FC49C1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76174"/>
          </a:xfrm>
        </p:spPr>
        <p:txBody>
          <a:bodyPr/>
          <a:lstStyle/>
          <a:p>
            <a:r>
              <a:rPr lang="en-US" dirty="0"/>
              <a:t>PCA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F5C-118C-48EF-A66A-04549DAE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141121"/>
            <a:ext cx="5385426" cy="4098361"/>
          </a:xfrm>
        </p:spPr>
        <p:txBody>
          <a:bodyPr>
            <a:normAutofit/>
          </a:bodyPr>
          <a:lstStyle/>
          <a:p>
            <a:r>
              <a:rPr lang="en-US" dirty="0"/>
              <a:t>Understanding the impact of 70 features is very difficult. </a:t>
            </a:r>
          </a:p>
          <a:p>
            <a:r>
              <a:rPr lang="en-US" dirty="0"/>
              <a:t>Transformed those 70 features into 4 principle components. </a:t>
            </a:r>
          </a:p>
          <a:p>
            <a:r>
              <a:rPr lang="en-US" dirty="0"/>
              <a:t>The variability explained by those components is around 0.98389601≈ 98%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7E9A-2C17-4172-82D7-8A232246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77" y="1521597"/>
            <a:ext cx="3966100" cy="38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09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313</TotalTime>
  <Words>270</Words>
  <Application>Microsoft Office PowerPoint</Application>
  <PresentationFormat>Widescreen</PresentationFormat>
  <Paragraphs>68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Droplet</vt:lpstr>
      <vt:lpstr>PowerPoint Presentation</vt:lpstr>
      <vt:lpstr>Problem definitions</vt:lpstr>
      <vt:lpstr>Definition </vt:lpstr>
      <vt:lpstr>Features in the data</vt:lpstr>
      <vt:lpstr>Understanding the data</vt:lpstr>
      <vt:lpstr>Can loudness of song impact the skip?</vt:lpstr>
      <vt:lpstr>Can the popularity of song impact skip?</vt:lpstr>
      <vt:lpstr>Can the hour of day impact Skip?</vt:lpstr>
      <vt:lpstr>PCA </vt:lpstr>
      <vt:lpstr>Balanced scorecard slide 5</vt:lpstr>
      <vt:lpstr>Definition </vt:lpstr>
      <vt:lpstr>Features in the data</vt:lpstr>
      <vt:lpstr>Understanding the data</vt:lpstr>
      <vt:lpstr>PowerPoint Presentation</vt:lpstr>
      <vt:lpstr>Processing the data</vt:lpstr>
      <vt:lpstr>Balanced scorecard slide 5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nihar shah</dc:creator>
  <cp:lastModifiedBy>nihar shah</cp:lastModifiedBy>
  <cp:revision>29</cp:revision>
  <dcterms:created xsi:type="dcterms:W3CDTF">2021-05-13T12:23:43Z</dcterms:created>
  <dcterms:modified xsi:type="dcterms:W3CDTF">2021-05-13T17:37:33Z</dcterms:modified>
</cp:coreProperties>
</file>